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18"/>
  </p:handout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1" r:id="rId15"/>
    <p:sldId id="270" r:id="rId16"/>
    <p:sldId id="275" r:id="rId17"/>
  </p:sldIdLst>
  <p:sldSz cx="12192000" cy="6858000"/>
  <p:notesSz cx="6735763" cy="9799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37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F8740-475B-4ECB-847E-CF113620FE92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AFD0B-04EF-43F8-B368-7CD29D4C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 userDrawn="1"/>
        </p:nvSpPr>
        <p:spPr>
          <a:xfrm>
            <a:off x="1097280" y="6444734"/>
            <a:ext cx="26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VEDRAN VIVODA 2021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8831916" y="224882"/>
            <a:ext cx="2516442" cy="928266"/>
            <a:chOff x="8831916" y="224882"/>
            <a:chExt cx="2516442" cy="928266"/>
          </a:xfrm>
        </p:grpSpPr>
        <p:pic>
          <p:nvPicPr>
            <p:cNvPr id="14" name="Slika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916" y="284176"/>
              <a:ext cx="1634128" cy="868972"/>
            </a:xfrm>
            <a:prstGeom prst="rect">
              <a:avLst/>
            </a:prstGeom>
          </p:spPr>
        </p:pic>
        <p:pic>
          <p:nvPicPr>
            <p:cNvPr id="15" name="Slika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0092" y="224882"/>
              <a:ext cx="928266" cy="92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61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468" y="6446837"/>
            <a:ext cx="27284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468" y="6446837"/>
            <a:ext cx="27284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9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0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468" y="6446837"/>
            <a:ext cx="272841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3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46837"/>
            <a:ext cx="2834553" cy="365125"/>
          </a:xfrm>
          <a:prstGeom prst="rect">
            <a:avLst/>
          </a:prstGeom>
        </p:spPr>
        <p:txBody>
          <a:bodyPr/>
          <a:lstStyle/>
          <a:p>
            <a:r>
              <a:rPr lang="hr-HR" dirty="0" smtClean="0"/>
              <a:t>VEDRAN VIVODA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1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468" y="6446837"/>
            <a:ext cx="27284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2468" y="6446837"/>
            <a:ext cx="27284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38E9337-60B6-4A05-BCBE-353E07969A0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468" y="6446837"/>
            <a:ext cx="27284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886CA36-BD50-4DAD-A67F-7ADF8E95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 userDrawn="1"/>
        </p:nvSpPr>
        <p:spPr>
          <a:xfrm>
            <a:off x="1092468" y="388422"/>
            <a:ext cx="253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PRONATALITETNE</a:t>
            </a:r>
            <a:r>
              <a:rPr lang="hr-HR" b="0" cap="none" spc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MJERE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 userDrawn="1"/>
        </p:nvSpPr>
        <p:spPr>
          <a:xfrm>
            <a:off x="1092468" y="6444734"/>
            <a:ext cx="23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VEDRAN VIVODA 2021</a:t>
            </a:r>
            <a:endPara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" name="Grupa 4"/>
          <p:cNvGrpSpPr/>
          <p:nvPr userDrawn="1"/>
        </p:nvGrpSpPr>
        <p:grpSpPr>
          <a:xfrm>
            <a:off x="8831916" y="224882"/>
            <a:ext cx="2516442" cy="928266"/>
            <a:chOff x="8831916" y="224882"/>
            <a:chExt cx="2516442" cy="928266"/>
          </a:xfrm>
        </p:grpSpPr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916" y="284176"/>
              <a:ext cx="1634128" cy="868972"/>
            </a:xfrm>
            <a:prstGeom prst="rect">
              <a:avLst/>
            </a:prstGeom>
          </p:spPr>
        </p:pic>
        <p:pic>
          <p:nvPicPr>
            <p:cNvPr id="4" name="Slika 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0092" y="224882"/>
              <a:ext cx="928266" cy="92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69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Želim osnovati obitelj u Rijeci!</a:t>
            </a:r>
            <a:endParaRPr lang="en-US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Pronatalitetne mjere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Jaslice i vrtići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Smanjenje cijene jaslica i vrtića za roditelje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350 do 500 kuna po djetetu ovisno o cenzusu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Do kraja mandata uvesti besplatne jaslice (djeca do 3 godine)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Uvesti sufinanciranje obrta za čuvanje djece – dadilja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Izgradnja</a:t>
            </a:r>
            <a:r>
              <a:rPr lang="en-US" sz="2400" dirty="0"/>
              <a:t> </a:t>
            </a:r>
            <a:r>
              <a:rPr lang="en-US" sz="2400" dirty="0" err="1"/>
              <a:t>montažno</a:t>
            </a:r>
            <a:r>
              <a:rPr lang="en-US" sz="2400" dirty="0"/>
              <a:t> </a:t>
            </a:r>
            <a:r>
              <a:rPr lang="en-US" sz="2400" dirty="0" err="1"/>
              <a:t>modularnih</a:t>
            </a:r>
            <a:r>
              <a:rPr lang="en-US" sz="2400" dirty="0"/>
              <a:t> </a:t>
            </a:r>
            <a:r>
              <a:rPr lang="en-US" sz="2400" dirty="0" err="1"/>
              <a:t>objekata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principu</a:t>
            </a:r>
            <a:r>
              <a:rPr lang="en-US" sz="2400" dirty="0"/>
              <a:t> </a:t>
            </a:r>
            <a:r>
              <a:rPr lang="en-US" sz="2400" dirty="0" err="1" smtClean="0"/>
              <a:t>skandinavsk</a:t>
            </a:r>
            <a:r>
              <a:rPr lang="hr-HR" sz="2400" dirty="0" smtClean="0"/>
              <a:t>i</a:t>
            </a:r>
            <a:r>
              <a:rPr lang="en-US" sz="2400" dirty="0" smtClean="0"/>
              <a:t>h </a:t>
            </a:r>
            <a:r>
              <a:rPr lang="en-US" sz="2400" dirty="0" err="1" smtClean="0"/>
              <a:t>zemalja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Hitna izgradnja novog vrtića na </a:t>
            </a:r>
            <a:r>
              <a:rPr lang="hr-HR" sz="2400" dirty="0" err="1" smtClean="0"/>
              <a:t>Rastočinama</a:t>
            </a:r>
            <a:r>
              <a:rPr lang="hr-HR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2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Jaslice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vrtići</a:t>
            </a:r>
            <a:r>
              <a:rPr lang="en-US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3" y="1883026"/>
            <a:ext cx="8126214" cy="4266262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Nagrade za novorođenče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Malo preko 800 rođene djece u godinu dana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Potrebno dodatno tek malo više od 3 milijuna kuna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Za rođenje prvog djeteta 3.500 kn, drugog 4.500 kn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Za rođenje trećeg ili više 31.500 kn kroz 7 godina (4.500 kuna godišnje)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8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Kvalitetno osnovno školstvo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Grad </a:t>
            </a:r>
            <a:r>
              <a:rPr lang="hr-HR" sz="2400" dirty="0" smtClean="0"/>
              <a:t>će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potunosti</a:t>
            </a:r>
            <a:r>
              <a:rPr lang="en-US" sz="2400" dirty="0"/>
              <a:t> </a:t>
            </a:r>
            <a:r>
              <a:rPr lang="en-US" sz="2400" dirty="0" err="1"/>
              <a:t>sufinancirati</a:t>
            </a:r>
            <a:r>
              <a:rPr lang="en-US" sz="2400" dirty="0"/>
              <a:t> </a:t>
            </a:r>
            <a:r>
              <a:rPr lang="en-US" sz="2400" dirty="0" err="1"/>
              <a:t>topli</a:t>
            </a:r>
            <a:r>
              <a:rPr lang="en-US" sz="2400" dirty="0"/>
              <a:t> </a:t>
            </a:r>
            <a:r>
              <a:rPr lang="hr-H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nutritivno</a:t>
            </a:r>
            <a:r>
              <a:rPr lang="en-US" sz="2400" dirty="0"/>
              <a:t> </a:t>
            </a:r>
            <a:r>
              <a:rPr lang="en-US" sz="2400" dirty="0" err="1"/>
              <a:t>zdravi</a:t>
            </a:r>
            <a:r>
              <a:rPr lang="en-US" sz="2400" dirty="0"/>
              <a:t> </a:t>
            </a:r>
            <a:r>
              <a:rPr lang="en-US" sz="2400" dirty="0" err="1"/>
              <a:t>obrok</a:t>
            </a:r>
            <a:r>
              <a:rPr lang="en-US" sz="2400" dirty="0"/>
              <a:t> </a:t>
            </a:r>
            <a:r>
              <a:rPr lang="en-US" sz="2400" dirty="0" err="1"/>
              <a:t>tradicionalne</a:t>
            </a:r>
            <a:r>
              <a:rPr lang="en-US" sz="2400" dirty="0"/>
              <a:t> </a:t>
            </a:r>
            <a:r>
              <a:rPr lang="en-US" sz="2400" dirty="0" err="1"/>
              <a:t>Hrvatske</a:t>
            </a:r>
            <a:r>
              <a:rPr lang="en-US" sz="2400" dirty="0"/>
              <a:t> </a:t>
            </a:r>
            <a:r>
              <a:rPr lang="en-US" sz="2400" dirty="0" err="1"/>
              <a:t>kuhinje</a:t>
            </a:r>
            <a:r>
              <a:rPr lang="en-US" sz="2400" dirty="0"/>
              <a:t> bez </a:t>
            </a:r>
            <a:r>
              <a:rPr lang="en-US" sz="2400" dirty="0" err="1" smtClean="0"/>
              <a:t>sendvič</a:t>
            </a:r>
            <a:r>
              <a:rPr lang="hr-HR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brze</a:t>
            </a:r>
            <a:r>
              <a:rPr lang="en-US" sz="2400" dirty="0"/>
              <a:t> </a:t>
            </a:r>
            <a:r>
              <a:rPr lang="en-US" sz="2400" dirty="0" err="1" smtClean="0"/>
              <a:t>hrane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Grad Rijeka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vlastitim</a:t>
            </a:r>
            <a:r>
              <a:rPr lang="en-US" sz="2400" dirty="0"/>
              <a:t> </a:t>
            </a:r>
            <a:r>
              <a:rPr lang="en-US" sz="2400" dirty="0" err="1"/>
              <a:t>sredstvima</a:t>
            </a:r>
            <a:r>
              <a:rPr lang="en-US" sz="2400" dirty="0"/>
              <a:t> </a:t>
            </a:r>
            <a:r>
              <a:rPr lang="en-US" sz="2400" dirty="0" err="1"/>
              <a:t>financirati</a:t>
            </a:r>
            <a:r>
              <a:rPr lang="en-US" sz="2400" dirty="0"/>
              <a:t> </a:t>
            </a:r>
            <a:r>
              <a:rPr lang="en-US" sz="2400" dirty="0" err="1"/>
              <a:t>modernizaciju</a:t>
            </a:r>
            <a:r>
              <a:rPr lang="en-US" sz="2400" dirty="0"/>
              <a:t> </a:t>
            </a:r>
            <a:r>
              <a:rPr lang="en-US" sz="2400" dirty="0" err="1"/>
              <a:t>nastave</a:t>
            </a:r>
            <a:r>
              <a:rPr lang="en-US" sz="2400" dirty="0"/>
              <a:t> </a:t>
            </a:r>
            <a:r>
              <a:rPr lang="en-US" sz="2400" dirty="0" err="1"/>
              <a:t>kemije</a:t>
            </a:r>
            <a:r>
              <a:rPr lang="en-US" sz="2400" dirty="0"/>
              <a:t>, </a:t>
            </a:r>
            <a:r>
              <a:rPr lang="en-US" sz="2400" dirty="0" err="1"/>
              <a:t>fizike</a:t>
            </a:r>
            <a:r>
              <a:rPr lang="en-US" sz="2400" dirty="0"/>
              <a:t>, </a:t>
            </a:r>
            <a:r>
              <a:rPr lang="en-US" sz="2400" dirty="0" err="1"/>
              <a:t>matematike</a:t>
            </a:r>
            <a:r>
              <a:rPr lang="en-US" sz="2400" dirty="0"/>
              <a:t>, </a:t>
            </a:r>
            <a:r>
              <a:rPr lang="en-US" sz="2400" dirty="0" err="1" smtClean="0"/>
              <a:t>informatike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Z</a:t>
            </a:r>
            <a:r>
              <a:rPr lang="en-US" sz="2400" dirty="0" smtClean="0"/>
              <a:t>a </a:t>
            </a:r>
            <a:r>
              <a:rPr lang="en-US" sz="2400" dirty="0" err="1"/>
              <a:t>tehničku</a:t>
            </a:r>
            <a:r>
              <a:rPr lang="en-US" sz="2400" dirty="0"/>
              <a:t> </a:t>
            </a:r>
            <a:r>
              <a:rPr lang="en-US" sz="2400" dirty="0" err="1"/>
              <a:t>kulturu</a:t>
            </a:r>
            <a:r>
              <a:rPr lang="en-US" sz="2400" dirty="0"/>
              <a:t> </a:t>
            </a:r>
            <a:r>
              <a:rPr lang="en-US" sz="2400" dirty="0" err="1"/>
              <a:t>ćemo</a:t>
            </a:r>
            <a:r>
              <a:rPr lang="en-US" sz="2400" dirty="0"/>
              <a:t> </a:t>
            </a:r>
            <a:r>
              <a:rPr lang="en-US" sz="2400" dirty="0" err="1"/>
              <a:t>svakoj</a:t>
            </a:r>
            <a:r>
              <a:rPr lang="en-US" sz="2400" dirty="0"/>
              <a:t> </a:t>
            </a:r>
            <a:r>
              <a:rPr lang="en-US" sz="2400" dirty="0" err="1"/>
              <a:t>školi</a:t>
            </a:r>
            <a:r>
              <a:rPr lang="en-US" sz="2400" dirty="0"/>
              <a:t> </a:t>
            </a:r>
            <a:r>
              <a:rPr lang="en-US" sz="2400" dirty="0" err="1"/>
              <a:t>osigurati</a:t>
            </a:r>
            <a:r>
              <a:rPr lang="en-US" sz="2400" dirty="0"/>
              <a:t> </a:t>
            </a:r>
            <a:r>
              <a:rPr lang="en-US" sz="2400" dirty="0" err="1"/>
              <a:t>sredstva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provedbu</a:t>
            </a:r>
            <a:r>
              <a:rPr lang="en-US" sz="2400" dirty="0"/>
              <a:t> </a:t>
            </a:r>
            <a:r>
              <a:rPr lang="en-US" sz="2400" dirty="0" err="1"/>
              <a:t>tehnološkog</a:t>
            </a:r>
            <a:r>
              <a:rPr lang="en-US" sz="2400" dirty="0"/>
              <a:t> </a:t>
            </a:r>
            <a:r>
              <a:rPr lang="en-US" sz="2400" dirty="0" err="1"/>
              <a:t>obrazovanja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robotike</a:t>
            </a:r>
            <a:r>
              <a:rPr lang="en-US" sz="2400" dirty="0"/>
              <a:t> </a:t>
            </a:r>
            <a:r>
              <a:rPr lang="en-US" sz="2400" dirty="0" err="1"/>
              <a:t>upotrebom</a:t>
            </a:r>
            <a:r>
              <a:rPr lang="en-US" sz="2400" dirty="0"/>
              <a:t> </a:t>
            </a:r>
            <a:r>
              <a:rPr lang="en-US" sz="2400" dirty="0" err="1"/>
              <a:t>MicroBit</a:t>
            </a:r>
            <a:r>
              <a:rPr lang="en-US" sz="2400" dirty="0"/>
              <a:t> </a:t>
            </a:r>
            <a:r>
              <a:rPr lang="en-US" sz="2400" dirty="0" err="1"/>
              <a:t>programabilnih</a:t>
            </a:r>
            <a:r>
              <a:rPr lang="en-US" sz="2400" dirty="0"/>
              <a:t> </a:t>
            </a:r>
            <a:r>
              <a:rPr lang="en-US" sz="2400" dirty="0" err="1" smtClean="0"/>
              <a:t>robota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Nastavak provođenja programa građanskog odgoja i Moja Rijeka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Nastavak i ubrzanje energetske obnove škola, ali i okoliša </a:t>
            </a:r>
          </a:p>
        </p:txBody>
      </p:sp>
    </p:spTree>
    <p:extLst>
      <p:ext uri="{BB962C8B-B14F-4D97-AF65-F5344CB8AC3E}">
        <p14:creationId xmlns:p14="http://schemas.microsoft.com/office/powerpoint/2010/main" val="3061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Kvalitetno osnovno školstvo 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53" y="2065637"/>
            <a:ext cx="7718854" cy="3859427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7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Kvalitetno osnovno školstvo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Besplatni produženi boravak i cjelodnevna nastava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O</a:t>
            </a:r>
            <a:r>
              <a:rPr lang="en-US" sz="2400" dirty="0"/>
              <a:t>d </a:t>
            </a:r>
            <a:r>
              <a:rPr lang="en-US" sz="2400" dirty="0" err="1"/>
              <a:t>vrtića</a:t>
            </a:r>
            <a:r>
              <a:rPr lang="en-US" sz="2400" dirty="0"/>
              <a:t> do </a:t>
            </a:r>
            <a:r>
              <a:rPr lang="en-US" sz="2400" dirty="0" err="1"/>
              <a:t>kraja</a:t>
            </a:r>
            <a:r>
              <a:rPr lang="en-US" sz="2400" dirty="0"/>
              <a:t> </a:t>
            </a:r>
            <a:r>
              <a:rPr lang="en-US" sz="2400" dirty="0" err="1"/>
              <a:t>srednje</a:t>
            </a:r>
            <a:r>
              <a:rPr lang="en-US" sz="2400" dirty="0"/>
              <a:t> </a:t>
            </a:r>
            <a:r>
              <a:rPr lang="en-US" sz="2400" dirty="0" err="1"/>
              <a:t>škole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djecu</a:t>
            </a:r>
            <a:r>
              <a:rPr lang="en-US" sz="2400" dirty="0"/>
              <a:t> </a:t>
            </a:r>
            <a:r>
              <a:rPr lang="en-US" sz="2400" dirty="0" err="1"/>
              <a:t>roditelje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slabim</a:t>
            </a:r>
            <a:r>
              <a:rPr lang="en-US" sz="2400" dirty="0"/>
              <a:t> </a:t>
            </a:r>
            <a:r>
              <a:rPr lang="en-US" sz="2400" dirty="0" err="1"/>
              <a:t>prihodovnim</a:t>
            </a:r>
            <a:r>
              <a:rPr lang="en-US" sz="2400" dirty="0"/>
              <a:t> </a:t>
            </a:r>
            <a:r>
              <a:rPr lang="en-US" sz="2400" dirty="0" err="1"/>
              <a:t>cenzusom</a:t>
            </a:r>
            <a:r>
              <a:rPr lang="en-US" sz="2400" dirty="0"/>
              <a:t> </a:t>
            </a:r>
            <a:r>
              <a:rPr lang="en-US" sz="2400" dirty="0" err="1"/>
              <a:t>osigurati</a:t>
            </a:r>
            <a:r>
              <a:rPr lang="en-US" sz="2400" dirty="0"/>
              <a:t> </a:t>
            </a:r>
            <a:r>
              <a:rPr lang="en-US" sz="2400" dirty="0" err="1"/>
              <a:t>ćemo</a:t>
            </a:r>
            <a:r>
              <a:rPr lang="en-US" sz="2400" dirty="0"/>
              <a:t> </a:t>
            </a:r>
            <a:r>
              <a:rPr lang="en-US" sz="2400" dirty="0" err="1"/>
              <a:t>niz</a:t>
            </a:r>
            <a:r>
              <a:rPr lang="en-US" sz="2400" dirty="0"/>
              <a:t> </a:t>
            </a:r>
            <a:r>
              <a:rPr lang="en-US" sz="2400" dirty="0" err="1"/>
              <a:t>besplatnih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djecu</a:t>
            </a:r>
            <a:r>
              <a:rPr lang="hr-HR" sz="2400" dirty="0"/>
              <a:t>: 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P</a:t>
            </a:r>
            <a:r>
              <a:rPr lang="en-US" sz="2000" dirty="0" err="1"/>
              <a:t>rijevoz</a:t>
            </a:r>
            <a:r>
              <a:rPr lang="en-US" sz="2000" dirty="0"/>
              <a:t> u </a:t>
            </a:r>
            <a:r>
              <a:rPr lang="en-US" sz="2000" dirty="0" err="1"/>
              <a:t>školu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Besplatne </a:t>
            </a:r>
            <a:r>
              <a:rPr lang="hr-HR" sz="2000" dirty="0" smtClean="0"/>
              <a:t>radne bilježnice, </a:t>
            </a:r>
            <a:r>
              <a:rPr lang="en-US" sz="2000" dirty="0" err="1" smtClean="0"/>
              <a:t>bilježnic</a:t>
            </a:r>
            <a:r>
              <a:rPr lang="hr-HR" sz="2000" dirty="0" smtClean="0"/>
              <a:t>e</a:t>
            </a:r>
            <a:r>
              <a:rPr lang="en-US" sz="2000" dirty="0" smtClean="0"/>
              <a:t> </a:t>
            </a:r>
            <a:r>
              <a:rPr lang="hr-HR" sz="2000" dirty="0" smtClean="0"/>
              <a:t> </a:t>
            </a:r>
            <a:r>
              <a:rPr lang="hr-HR" sz="2000" dirty="0"/>
              <a:t>i </a:t>
            </a:r>
            <a:r>
              <a:rPr lang="en-US" sz="2000" dirty="0" err="1" smtClean="0"/>
              <a:t>informatičk</a:t>
            </a:r>
            <a:r>
              <a:rPr lang="hr-H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oprem</a:t>
            </a:r>
            <a:r>
              <a:rPr lang="hr-H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potrebn</a:t>
            </a:r>
            <a:r>
              <a:rPr lang="hr-H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savladavanje</a:t>
            </a:r>
            <a:r>
              <a:rPr lang="en-US" sz="2000" dirty="0"/>
              <a:t> </a:t>
            </a:r>
            <a:r>
              <a:rPr lang="en-US" sz="2000" dirty="0" err="1"/>
              <a:t>sadržaja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uče</a:t>
            </a:r>
            <a:r>
              <a:rPr lang="en-US" sz="2000" dirty="0"/>
              <a:t> u </a:t>
            </a:r>
            <a:r>
              <a:rPr lang="en-US" sz="2000" dirty="0" err="1"/>
              <a:t>školi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B</a:t>
            </a:r>
            <a:r>
              <a:rPr lang="en-US" sz="2000" dirty="0" err="1" smtClean="0"/>
              <a:t>esplatne</a:t>
            </a:r>
            <a:r>
              <a:rPr lang="en-US" sz="2000" dirty="0" smtClean="0"/>
              <a:t> </a:t>
            </a:r>
            <a:r>
              <a:rPr lang="en-US" sz="2000" dirty="0" err="1"/>
              <a:t>marende</a:t>
            </a:r>
            <a:r>
              <a:rPr lang="hr-HR" sz="2000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 smtClean="0"/>
              <a:t>Besplatni </a:t>
            </a:r>
            <a:r>
              <a:rPr lang="en-US" sz="2000" dirty="0" err="1"/>
              <a:t>produžen</a:t>
            </a:r>
            <a:r>
              <a:rPr lang="hr-HR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borav</a:t>
            </a:r>
            <a:r>
              <a:rPr lang="hr-HR" sz="2000" dirty="0"/>
              <a:t>a</a:t>
            </a:r>
            <a:r>
              <a:rPr lang="en-US" sz="2000" dirty="0"/>
              <a:t>k</a:t>
            </a:r>
            <a:r>
              <a:rPr lang="hr-HR" sz="2000" dirty="0"/>
              <a:t> ili </a:t>
            </a:r>
            <a:r>
              <a:rPr lang="hr-HR" sz="2000" dirty="0" smtClean="0"/>
              <a:t>cjelodnevnu nastavu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</a:t>
            </a:r>
            <a:r>
              <a:rPr lang="en-US" sz="2000" dirty="0" err="1"/>
              <a:t>roš</a:t>
            </a:r>
            <a:r>
              <a:rPr lang="hr-HR" sz="2000" dirty="0" err="1"/>
              <a:t>ak</a:t>
            </a:r>
            <a:r>
              <a:rPr lang="en-US" sz="2000" dirty="0"/>
              <a:t> </a:t>
            </a:r>
            <a:r>
              <a:rPr lang="en-US" sz="2000" dirty="0" err="1"/>
              <a:t>odjeće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7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8288" y="3961350"/>
            <a:ext cx="10058400" cy="1143000"/>
          </a:xfrm>
        </p:spPr>
        <p:txBody>
          <a:bodyPr/>
          <a:lstStyle/>
          <a:p>
            <a:r>
              <a:rPr lang="hr-HR" dirty="0" smtClean="0"/>
              <a:t>hvala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04" y="1205424"/>
            <a:ext cx="5393604" cy="30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 mjere za obitelj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Stambeno pitanje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Financijski poticaji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Pristupačne jaslice i vrtić za svako dijete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Kvalitetno osnovno školstvo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8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Stambeno pitanje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Nakon posla najvažnija stavka prilikom planiranja obitelji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Mladim obiteljima je često teško kupiti stan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Još je teže doći do stana za najam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Nedostatak</a:t>
            </a:r>
            <a:r>
              <a:rPr lang="en-US" sz="2400" dirty="0" smtClean="0"/>
              <a:t> </a:t>
            </a:r>
            <a:r>
              <a:rPr lang="hr-HR" sz="2400" dirty="0" smtClean="0"/>
              <a:t>stanova</a:t>
            </a:r>
            <a:r>
              <a:rPr lang="en-US" sz="2400" dirty="0" smtClean="0"/>
              <a:t>, </a:t>
            </a:r>
            <a:r>
              <a:rPr lang="hr-HR" sz="2400" dirty="0" smtClean="0"/>
              <a:t>obitelji</a:t>
            </a:r>
            <a:r>
              <a:rPr lang="en-US" sz="2400" dirty="0" smtClean="0"/>
              <a:t> </a:t>
            </a:r>
            <a:r>
              <a:rPr lang="en-US" sz="2400" dirty="0"/>
              <a:t>s </a:t>
            </a:r>
            <a:r>
              <a:rPr lang="en-US" sz="2400" dirty="0" err="1" smtClean="0"/>
              <a:t>djecom</a:t>
            </a:r>
            <a:r>
              <a:rPr lang="hr-HR" sz="2400" dirty="0" smtClean="0"/>
              <a:t> su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/>
              <a:t>nepoželjni</a:t>
            </a:r>
            <a:r>
              <a:rPr lang="en-US" sz="2400" dirty="0"/>
              <a:t> </a:t>
            </a:r>
            <a:r>
              <a:rPr lang="en-US" sz="2400" dirty="0" err="1"/>
              <a:t>najmoprimci</a:t>
            </a:r>
            <a:r>
              <a:rPr lang="en-US" sz="2400" dirty="0"/>
              <a:t>, </a:t>
            </a:r>
            <a:r>
              <a:rPr lang="en-US" sz="2400" dirty="0" err="1"/>
              <a:t>previsoka</a:t>
            </a:r>
            <a:r>
              <a:rPr lang="en-US" sz="2400" dirty="0"/>
              <a:t> </a:t>
            </a:r>
            <a:r>
              <a:rPr lang="en-US" sz="2400" dirty="0" err="1"/>
              <a:t>cijena</a:t>
            </a:r>
            <a:r>
              <a:rPr lang="en-US" sz="2400" dirty="0"/>
              <a:t> </a:t>
            </a:r>
            <a:r>
              <a:rPr lang="en-US" sz="2400" dirty="0" err="1" smtClean="0"/>
              <a:t>najma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Naše rješenje stambenog pitanja je RENT TO OWN sustav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3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RENT TO OWN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2% stanova namijenjenih za najam je u vlasništvu grada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Mogućnost gradnje stanova ovog modela i preko POS-a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1,5 do 2 eura s PDV-om po kvadratu cijena najma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Mogućnost otkupa nakon 3, 5 ili 10 godina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Neposredni utjecaj na tržište najma nekretnina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3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RENT TO OWN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/>
          <a:stretch/>
        </p:blipFill>
        <p:spPr>
          <a:xfrm>
            <a:off x="2649855" y="2117124"/>
            <a:ext cx="6953250" cy="2914650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1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RENT TO OWN</a:t>
            </a:r>
            <a:endParaRPr lang="en-US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92" y="2337744"/>
            <a:ext cx="6886575" cy="2743200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1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RENT TO OWN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17" y="1805291"/>
            <a:ext cx="4488526" cy="4463931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RENT TO OWN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41" y="2471350"/>
            <a:ext cx="9405077" cy="2702011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3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RENT TO OWN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95" y="1798013"/>
            <a:ext cx="5409170" cy="4459526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505</TotalTime>
  <Words>386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Retrospektiva</vt:lpstr>
      <vt:lpstr>Želim osnovati obitelj u Rijeci!</vt:lpstr>
      <vt:lpstr>4 mjere za obitelj </vt:lpstr>
      <vt:lpstr>Stambeno pitanje</vt:lpstr>
      <vt:lpstr>RENT TO OWN</vt:lpstr>
      <vt:lpstr>RENT TO OWN</vt:lpstr>
      <vt:lpstr>RENT TO OWN</vt:lpstr>
      <vt:lpstr>RENT TO OWN</vt:lpstr>
      <vt:lpstr>RENT TO OWN</vt:lpstr>
      <vt:lpstr>RENT TO OWN</vt:lpstr>
      <vt:lpstr>Jaslice i vrtići </vt:lpstr>
      <vt:lpstr>Jaslice i vrtići </vt:lpstr>
      <vt:lpstr>Nagrade za novorođenče </vt:lpstr>
      <vt:lpstr>Kvalitetno osnovno školstvo </vt:lpstr>
      <vt:lpstr>Kvalitetno osnovno školstvo </vt:lpstr>
      <vt:lpstr>Kvalitetno osnovno školstvo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Windows korisnik</dc:creator>
  <cp:lastModifiedBy>Bojan</cp:lastModifiedBy>
  <cp:revision>15</cp:revision>
  <cp:lastPrinted>2021-03-22T10:36:15Z</cp:lastPrinted>
  <dcterms:created xsi:type="dcterms:W3CDTF">2021-03-21T17:08:59Z</dcterms:created>
  <dcterms:modified xsi:type="dcterms:W3CDTF">2021-03-22T12:29:23Z</dcterms:modified>
</cp:coreProperties>
</file>